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jrqUR6yppojSGyBpi1K0dRJwax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7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-italic.fntdata"/><Relationship Id="rId13" Type="http://schemas.openxmlformats.org/officeDocument/2006/relationships/slide" Target="slides/slide9.xml"/><Relationship Id="rId35" Type="http://schemas.openxmlformats.org/officeDocument/2006/relationships/font" Target="fonts/Lato-bold.fntdata"/><Relationship Id="rId12" Type="http://schemas.openxmlformats.org/officeDocument/2006/relationships/slide" Target="slides/slide8.xml"/><Relationship Id="rId34" Type="http://schemas.openxmlformats.org/officeDocument/2006/relationships/font" Target="fonts/Lato-regular.fntdata"/><Relationship Id="rId15" Type="http://schemas.openxmlformats.org/officeDocument/2006/relationships/slide" Target="slides/slide11.xml"/><Relationship Id="rId37" Type="http://schemas.openxmlformats.org/officeDocument/2006/relationships/font" Target="fonts/Lato-boldItalic.fntdata"/><Relationship Id="rId14" Type="http://schemas.openxmlformats.org/officeDocument/2006/relationships/slide" Target="slides/slide10.xml"/><Relationship Id="rId36" Type="http://schemas.openxmlformats.org/officeDocument/2006/relationships/font" Target="fonts/La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7244a5d6e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57244a5d6e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7244a5d6e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57244a5d6e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766a0d36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https://miro.medium.com/v2/resize:fit:720/format:webp/1*oEqzFfEfIKtkKwa5LoaCog.png</a:t>
            </a:r>
            <a:endParaRPr/>
          </a:p>
        </p:txBody>
      </p:sp>
      <p:sp>
        <p:nvSpPr>
          <p:cNvPr id="185" name="Google Shape;185;g35766a0d36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5208a1392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05208a1392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5208a1392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05208a1392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7cf1b2f2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57cf1b2f2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7cf1b2f2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57cf1b2f2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7cf1b2f22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57cf1b2f22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7cf1b2f22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57cf1b2f22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7cf1b2f22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57cf1b2f22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AI-generated</a:t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89d66b2b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589d66b2b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89d66b2b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589d66b2b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8a0bfdf4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58a0bfdf4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8a0bfdf4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https://miro.medium.com/v2/resize:fit:720/format:webp/1*oEqzFfEfIKtkKwa5LoaCog.png</a:t>
            </a:r>
            <a:endParaRPr/>
          </a:p>
        </p:txBody>
      </p:sp>
      <p:sp>
        <p:nvSpPr>
          <p:cNvPr id="294" name="Google Shape;294;g358a0bfdf4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8a0bfdf4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https://miro.medium.com/v2/resize:fit:720/format:webp/1*oEqzFfEfIKtkKwa5LoaCog.png</a:t>
            </a:r>
            <a:endParaRPr/>
          </a:p>
        </p:txBody>
      </p:sp>
      <p:sp>
        <p:nvSpPr>
          <p:cNvPr id="302" name="Google Shape;302;g358a0bfdf4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59c9d61b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559c9d61b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59c9d61b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 image: AI-generated</a:t>
            </a:r>
            <a:endParaRPr/>
          </a:p>
        </p:txBody>
      </p:sp>
      <p:sp>
        <p:nvSpPr>
          <p:cNvPr id="125" name="Google Shape;125;g3559c9d61b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https://www.bombaysoftwares.com/blog/introduction-to-unsupervised-learning</a:t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</a:t>
            </a:r>
            <a:r>
              <a:rPr lang="en-US"/>
              <a:t>https://data-flair.training/blogs/types-of-machine-learning-algorithms/</a:t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 Image: https://vitalflux.com/reinforcement-learning-real-world-examples/</a:t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7244a5d6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57244a5d6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4cd75a29e_0_139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g354cd75a29e_0_13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6" name="Google Shape;16;g354cd75a29e_0_1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354cd75a29e_0_1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g354cd75a29e_0_139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9" name="Google Shape;19;g354cd75a29e_0_139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g354cd75a29e_0_13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g354cd75a29e_0_203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9" name="Google Shape;79;g354cd75a29e_0_2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54cd75a29e_0_20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g354cd75a29e_0_203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g354cd75a29e_0_203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354cd75a29e_0_20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4cd75a29e_0_21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4cd75a29e_0_2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8" name="Google Shape;88;g354cd75a29e_0_2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g354cd75a29e_0_2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54cd75a29e_0_2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54cd75a29e_0_2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g354cd75a29e_0_14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3" name="Google Shape;23;g354cd75a29e_0_1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354cd75a29e_0_1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g354cd75a29e_0_147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g354cd75a29e_0_14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54cd75a29e_0_153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g354cd75a29e_0_15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0" name="Google Shape;30;g354cd75a29e_0_1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54cd75a29e_0_1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g354cd75a29e_0_153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3" name="Google Shape;33;g354cd75a29e_0_153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4" name="Google Shape;34;g354cd75a29e_0_15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54cd75a29e_0_16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g354cd75a29e_0_16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8" name="Google Shape;38;g354cd75a29e_0_16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354cd75a29e_0_1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g354cd75a29e_0_161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1" name="Google Shape;41;g354cd75a29e_0_161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2" name="Google Shape;42;g354cd75a29e_0_161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3" name="Google Shape;43;g354cd75a29e_0_16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4cd75a29e_0_17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g354cd75a29e_0_17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7" name="Google Shape;47;g354cd75a29e_0_1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354cd75a29e_0_1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g354cd75a29e_0_170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0" name="Google Shape;50;g354cd75a29e_0_17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4cd75a29e_0_17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g354cd75a29e_0_17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4" name="Google Shape;54;g354cd75a29e_0_17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354cd75a29e_0_1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g354cd75a29e_0_177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7" name="Google Shape;57;g354cd75a29e_0_177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8" name="Google Shape;58;g354cd75a29e_0_17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g354cd75a29e_0_185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61" name="Google Shape;61;g354cd75a29e_0_18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g354cd75a29e_0_18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g354cd75a29e_0_185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g354cd75a29e_0_18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4cd75a29e_0_19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g354cd75a29e_0_19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8" name="Google Shape;68;g354cd75a29e_0_19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354cd75a29e_0_19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g354cd75a29e_0_191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1" name="Google Shape;71;g354cd75a29e_0_191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g354cd75a29e_0_191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3" name="Google Shape;73;g354cd75a29e_0_19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4cd75a29e_0_200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6" name="Google Shape;76;g354cd75a29e_0_20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54cd75a29e_0_1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g354cd75a29e_0_13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g354cd75a29e_0_13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hyperlink" Target="https://www.google.com/url?sa=i&amp;url=https%3A%2F%2Fwww.linkedin.com%2Fpulse%2Fartificial-intelligence-97-occams-razor-overcoming-fud-ajit-jaokar&amp;psig=AOvVaw0EuJI3C6J2XwT27O1ww3N_&amp;ust=1747206507824000&amp;source=images&amp;cd=vfe&amp;opi=89978449&amp;ved=0CBQQjRxqFwoTCIiK2dHxn40DFQAAAAAdAAAAABAV" TargetMode="External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bit.ly/feedback_mnm" TargetMode="External"/><Relationship Id="rId4" Type="http://schemas.openxmlformats.org/officeDocument/2006/relationships/hyperlink" Target="http://bit.ly/feedback_mn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idx="1" type="subTitle"/>
          </p:nvPr>
        </p:nvSpPr>
        <p:spPr>
          <a:xfrm>
            <a:off x="1644073" y="2012373"/>
            <a:ext cx="9144000" cy="4187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9600"/>
              <a:t>Learning From Examples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96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4800"/>
              <a:t>Md. Nurul Muttakin</a:t>
            </a:r>
            <a:endParaRPr sz="48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4800"/>
              <a:t>Lecturer, CSE, BUET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7244a5d6e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172" name="Google Shape;172;g357244a5d6e_0_25"/>
          <p:cNvSpPr txBox="1"/>
          <p:nvPr>
            <p:ph idx="1" type="body"/>
          </p:nvPr>
        </p:nvSpPr>
        <p:spPr>
          <a:xfrm>
            <a:off x="838200" y="1825625"/>
            <a:ext cx="10909200" cy="4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9685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Task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/>
          </a:p>
          <a:p>
            <a:pPr indent="-6400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D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iscover a function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that approximates the true function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f(x)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.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400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=[a, b, ….. ] 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could be a vector and 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a, b,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etc., are real numbers → </a:t>
            </a: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Factored Representation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of input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400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If the range of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f(x) 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is a finite set → </a:t>
            </a: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classification problem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→Eg.,  Day type{rainy, cloudy, sunny}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400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If the range of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f(x) 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is a number →</a:t>
            </a: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 regression problem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→ Eg., Temperature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</p:txBody>
      </p:sp>
      <p:sp>
        <p:nvSpPr>
          <p:cNvPr id="173" name="Google Shape;173;g357244a5d6e_0_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74" name="Google Shape;174;g357244a5d6e_0_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7244a5d6e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180" name="Google Shape;180;g357244a5d6e_0_32"/>
          <p:cNvSpPr txBox="1"/>
          <p:nvPr>
            <p:ph idx="1" type="body"/>
          </p:nvPr>
        </p:nvSpPr>
        <p:spPr>
          <a:xfrm>
            <a:off x="838200" y="1825625"/>
            <a:ext cx="10909200" cy="4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3495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Task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/>
          </a:p>
          <a:p>
            <a:pPr indent="-6705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Discover a function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that approximates the true function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f(x)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.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705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h 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is the approximator function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231775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●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Approximator → Approximates the true function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-231775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●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Hypothesis → Hypothesizes on the true function 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-231775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●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Predictor → Predicts the true function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-231775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●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Model → Models the true function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</p:txBody>
      </p:sp>
      <p:sp>
        <p:nvSpPr>
          <p:cNvPr id="181" name="Google Shape;181;g357244a5d6e_0_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82" name="Google Shape;182;g357244a5d6e_0_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766a0d36e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188" name="Google Shape;188;g35766a0d36e_0_0"/>
          <p:cNvSpPr txBox="1"/>
          <p:nvPr>
            <p:ph idx="1" type="body"/>
          </p:nvPr>
        </p:nvSpPr>
        <p:spPr>
          <a:xfrm>
            <a:off x="838200" y="1825625"/>
            <a:ext cx="65652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Task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85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Searching for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in a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2413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●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sz="2000">
                <a:latin typeface="Times"/>
                <a:ea typeface="Times"/>
                <a:cs typeface="Times"/>
                <a:sym typeface="Times"/>
              </a:rPr>
              <a:t>unction class </a:t>
            </a:r>
            <a:r>
              <a:rPr b="1" i="1" lang="en-US" sz="2000">
                <a:latin typeface="Times"/>
                <a:ea typeface="Times"/>
                <a:cs typeface="Times"/>
                <a:sym typeface="Times"/>
              </a:rPr>
              <a:t>H </a:t>
            </a:r>
            <a:r>
              <a:rPr lang="en-US" sz="2000">
                <a:latin typeface="Times"/>
                <a:ea typeface="Times"/>
                <a:cs typeface="Times"/>
                <a:sym typeface="Times"/>
              </a:rPr>
              <a:t>→ </a:t>
            </a:r>
            <a:r>
              <a:rPr lang="en-US" sz="2000">
                <a:latin typeface="Times"/>
                <a:ea typeface="Times"/>
                <a:cs typeface="Times"/>
                <a:sym typeface="Times"/>
              </a:rPr>
              <a:t>Approximator function </a:t>
            </a:r>
            <a:r>
              <a:rPr b="1" i="1" lang="en-US" sz="2000">
                <a:latin typeface="Times"/>
                <a:ea typeface="Times"/>
                <a:cs typeface="Times"/>
                <a:sym typeface="Times"/>
              </a:rPr>
              <a:t>h</a:t>
            </a:r>
            <a:endParaRPr b="1" i="1" sz="2000">
              <a:latin typeface="Times"/>
              <a:ea typeface="Times"/>
              <a:cs typeface="Times"/>
              <a:sym typeface="Times"/>
            </a:endParaRPr>
          </a:p>
          <a:p>
            <a:pPr indent="-2413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●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Hypothesis space </a:t>
            </a:r>
            <a:r>
              <a:rPr b="1" i="1" lang="en-US" sz="2000">
                <a:latin typeface="Times"/>
                <a:ea typeface="Times"/>
                <a:cs typeface="Times"/>
                <a:sym typeface="Times"/>
              </a:rPr>
              <a:t>H  </a:t>
            </a:r>
            <a:r>
              <a:rPr lang="en-US" sz="2000">
                <a:latin typeface="Times"/>
                <a:ea typeface="Times"/>
                <a:cs typeface="Times"/>
                <a:sym typeface="Times"/>
              </a:rPr>
              <a:t>→ Hypothesis </a:t>
            </a:r>
            <a:r>
              <a:rPr b="1" i="1" lang="en-US" sz="2000">
                <a:latin typeface="Times"/>
                <a:ea typeface="Times"/>
                <a:cs typeface="Times"/>
                <a:sym typeface="Times"/>
              </a:rPr>
              <a:t>h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-2413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●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Predictor class </a:t>
            </a:r>
            <a:r>
              <a:rPr b="1" i="1" lang="en-US" sz="2000">
                <a:latin typeface="Times"/>
                <a:ea typeface="Times"/>
                <a:cs typeface="Times"/>
                <a:sym typeface="Times"/>
              </a:rPr>
              <a:t>H  </a:t>
            </a:r>
            <a:r>
              <a:rPr lang="en-US" sz="2000">
                <a:latin typeface="Times"/>
                <a:ea typeface="Times"/>
                <a:cs typeface="Times"/>
                <a:sym typeface="Times"/>
              </a:rPr>
              <a:t>→ Predictor </a:t>
            </a:r>
            <a:r>
              <a:rPr b="1" i="1" lang="en-US" sz="2000">
                <a:latin typeface="Times"/>
                <a:ea typeface="Times"/>
                <a:cs typeface="Times"/>
                <a:sym typeface="Times"/>
              </a:rPr>
              <a:t>h</a:t>
            </a:r>
            <a:endParaRPr sz="2000">
              <a:latin typeface="Times"/>
              <a:ea typeface="Times"/>
              <a:cs typeface="Times"/>
              <a:sym typeface="Times"/>
            </a:endParaRPr>
          </a:p>
          <a:p>
            <a:pPr indent="-2413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●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Model class </a:t>
            </a:r>
            <a:r>
              <a:rPr b="1" i="1" lang="en-US" sz="2000">
                <a:latin typeface="Times"/>
                <a:ea typeface="Times"/>
                <a:cs typeface="Times"/>
                <a:sym typeface="Times"/>
              </a:rPr>
              <a:t>H  </a:t>
            </a:r>
            <a:r>
              <a:rPr lang="en-US" sz="2000">
                <a:latin typeface="Times"/>
                <a:ea typeface="Times"/>
                <a:cs typeface="Times"/>
                <a:sym typeface="Times"/>
              </a:rPr>
              <a:t>→ Model </a:t>
            </a:r>
            <a:r>
              <a:rPr b="1" i="1" lang="en-US" sz="2000">
                <a:latin typeface="Times"/>
                <a:ea typeface="Times"/>
                <a:cs typeface="Times"/>
                <a:sym typeface="Times"/>
              </a:rPr>
              <a:t>h</a:t>
            </a:r>
            <a:endParaRPr sz="1800"/>
          </a:p>
        </p:txBody>
      </p:sp>
      <p:sp>
        <p:nvSpPr>
          <p:cNvPr id="189" name="Google Shape;189;g35766a0d36e_0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90" name="Google Shape;190;g35766a0d36e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g35766a0d36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575" y="2430638"/>
            <a:ext cx="4300751" cy="30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5208a1392_1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197" name="Google Shape;197;g305208a1392_1_8"/>
          <p:cNvSpPr txBox="1"/>
          <p:nvPr>
            <p:ph idx="1" type="body"/>
          </p:nvPr>
        </p:nvSpPr>
        <p:spPr>
          <a:xfrm>
            <a:off x="838200" y="1825625"/>
            <a:ext cx="107223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Hypothesis space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85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How do we choose a hypothesis space?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85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Exploratory Data Analysis (EDA):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2413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●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Examining the data with statistical tests</a:t>
            </a:r>
            <a:endParaRPr b="1" i="1" sz="2000">
              <a:latin typeface="Times"/>
              <a:ea typeface="Times"/>
              <a:cs typeface="Times"/>
              <a:sym typeface="Times"/>
            </a:endParaRPr>
          </a:p>
          <a:p>
            <a:pPr indent="-2413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"/>
              <a:buChar char="●"/>
            </a:pPr>
            <a:r>
              <a:rPr lang="en-US" sz="2000">
                <a:latin typeface="Times"/>
                <a:ea typeface="Times"/>
                <a:cs typeface="Times"/>
                <a:sym typeface="Times"/>
              </a:rPr>
              <a:t>Visualizations—histograms, scatter plots, box plot, etc.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8" name="Google Shape;198;g305208a1392_1_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99" name="Google Shape;199;g305208a1392_1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5208a1392_1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205" name="Google Shape;205;g305208a1392_1_18"/>
          <p:cNvSpPr txBox="1"/>
          <p:nvPr>
            <p:ph idx="1" type="body"/>
          </p:nvPr>
        </p:nvSpPr>
        <p:spPr>
          <a:xfrm>
            <a:off x="838200" y="1825625"/>
            <a:ext cx="107223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Hypothesis space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85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"/>
              <a:buChar char="▪"/>
            </a:pP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Consistent hypothesis,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: For each 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25000" i="1" lang="en-US" sz="3200"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in the training set has 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25000" i="1" lang="en-US" sz="3200"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y</a:t>
            </a:r>
            <a:r>
              <a:rPr baseline="-25000" i="1" lang="en-US" sz="3200"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 (categorical value)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85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"/>
              <a:buChar char="▪"/>
            </a:pP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Best-fit function,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: For which each 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x</a:t>
            </a:r>
            <a:r>
              <a:rPr baseline="-25000" i="1" lang="en-US" sz="3200"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) is close to 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y</a:t>
            </a:r>
            <a:r>
              <a:rPr baseline="-25000" i="1" lang="en-US" sz="3200">
                <a:latin typeface="Times"/>
                <a:ea typeface="Times"/>
                <a:cs typeface="Times"/>
                <a:sym typeface="Times"/>
              </a:rPr>
              <a:t>i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(numerical value)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6" name="Google Shape;206;g305208a1392_1_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207" name="Google Shape;207;g305208a1392_1_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7cf1b2f22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213" name="Google Shape;213;g357cf1b2f22_0_9"/>
          <p:cNvSpPr txBox="1"/>
          <p:nvPr>
            <p:ph idx="1" type="body"/>
          </p:nvPr>
        </p:nvSpPr>
        <p:spPr>
          <a:xfrm>
            <a:off x="838200" y="1825625"/>
            <a:ext cx="107223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Hypothesis space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4" name="Google Shape;214;g357cf1b2f22_0_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215" name="Google Shape;215;g357cf1b2f22_0_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6" name="Google Shape;216;g357cf1b2f2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625" y="2466300"/>
            <a:ext cx="7986004" cy="35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57cf1b2f2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96753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57cf1b2f2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53" y="152400"/>
            <a:ext cx="396753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57cf1b2f2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706" y="152400"/>
            <a:ext cx="396753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57cf1b2f2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025" y="5990850"/>
            <a:ext cx="16287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57cf1b2f22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425" y="6000375"/>
            <a:ext cx="21717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57cf1b2f22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9859" y="152400"/>
            <a:ext cx="286544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57cf1b2f22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8803" y="152400"/>
            <a:ext cx="286544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57cf1b2f22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7746" y="152400"/>
            <a:ext cx="286544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57cf1b2f22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690" y="152400"/>
            <a:ext cx="286544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57cf1b2f22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5634" y="152400"/>
            <a:ext cx="286544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57cf1b2f22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27625" y="5957325"/>
            <a:ext cx="1494825" cy="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7cf1b2f22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233" name="Google Shape;233;g357cf1b2f22_0_0"/>
          <p:cNvSpPr txBox="1"/>
          <p:nvPr>
            <p:ph idx="1" type="body"/>
          </p:nvPr>
        </p:nvSpPr>
        <p:spPr>
          <a:xfrm>
            <a:off x="838200" y="1825625"/>
            <a:ext cx="107223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Measure the hypothesis, </a:t>
            </a:r>
            <a:r>
              <a:rPr b="1" i="1" lang="en-US" sz="40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85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"/>
              <a:buChar char="▪"/>
            </a:pP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Test set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: Novel samples not available during training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85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"/>
              <a:buChar char="▪"/>
            </a:pP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Generalization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: Accurate prediction on test set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Training Error/Loss: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Error in prediction on </a:t>
            </a: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training set</a:t>
            </a:r>
            <a:endParaRPr b="1" sz="2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Generalization Error/Loss: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Error in prediction on </a:t>
            </a: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test set</a:t>
            </a:r>
            <a:endParaRPr b="1"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34" name="Google Shape;234;g357cf1b2f22_0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235" name="Google Shape;235;g357cf1b2f22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7cf1b2f22_0_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241" name="Google Shape;241;g357cf1b2f22_0_47"/>
          <p:cNvSpPr txBox="1"/>
          <p:nvPr>
            <p:ph idx="1" type="body"/>
          </p:nvPr>
        </p:nvSpPr>
        <p:spPr>
          <a:xfrm>
            <a:off x="838200" y="1825625"/>
            <a:ext cx="107223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Measure the hypothesis, </a:t>
            </a:r>
            <a:r>
              <a:rPr b="1" i="1" lang="en-US" sz="40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Less </a:t>
            </a: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Training Error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 →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Less bias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→ High consistency → Not underfitting</a:t>
            </a:r>
            <a:endParaRPr b="1" sz="2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Less Test Error: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→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Less variance →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High generalization → Not overfitting</a:t>
            </a:r>
            <a:endParaRPr b="1"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42" name="Google Shape;242;g357cf1b2f22_0_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243" name="Google Shape;243;g357cf1b2f22_0_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g357cf1b2f22_0_47" title="bias-variance-tradeof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800" y="3529025"/>
            <a:ext cx="5651094" cy="30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7cf1b2f22_0_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250" name="Google Shape;250;g357cf1b2f22_0_56"/>
          <p:cNvSpPr txBox="1"/>
          <p:nvPr>
            <p:ph idx="1" type="body"/>
          </p:nvPr>
        </p:nvSpPr>
        <p:spPr>
          <a:xfrm>
            <a:off x="838200" y="1825625"/>
            <a:ext cx="107223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Which hypothesis, </a:t>
            </a:r>
            <a:r>
              <a:rPr b="1" i="1" lang="en-US" sz="4000">
                <a:latin typeface="Times"/>
                <a:ea typeface="Times"/>
                <a:cs typeface="Times"/>
                <a:sym typeface="Times"/>
              </a:rPr>
              <a:t>h, </a:t>
            </a: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to choose?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Many consistent hypothesis</a:t>
            </a:r>
            <a:endParaRPr b="1"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1" name="Google Shape;251;g357cf1b2f22_0_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252" name="Google Shape;252;g357cf1b2f22_0_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3" name="Google Shape;253;g357cf1b2f22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375" y="3110000"/>
            <a:ext cx="5870124" cy="32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7cf1b2f22_0_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259" name="Google Shape;259;g357cf1b2f22_0_65"/>
          <p:cNvSpPr txBox="1"/>
          <p:nvPr>
            <p:ph idx="1" type="body"/>
          </p:nvPr>
        </p:nvSpPr>
        <p:spPr>
          <a:xfrm>
            <a:off x="838200" y="1825625"/>
            <a:ext cx="107223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Which hypothesis, </a:t>
            </a:r>
            <a:r>
              <a:rPr b="1" i="1" lang="en-US" sz="4000">
                <a:latin typeface="Times"/>
                <a:ea typeface="Times"/>
                <a:cs typeface="Times"/>
                <a:sym typeface="Times"/>
              </a:rPr>
              <a:t>h, </a:t>
            </a: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to choose?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Ockham’s razor: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Select the </a:t>
            </a: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simplest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 hypothesis </a:t>
            </a: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consistent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 with the data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Simplicity: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How to define? How to measure?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lang="en-US" sz="2200">
                <a:latin typeface="Times"/>
                <a:ea typeface="Times"/>
                <a:cs typeface="Times"/>
                <a:sym typeface="Times"/>
              </a:rPr>
              <a:t>Simplicity or Appropriateness?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0" name="Google Shape;260;g357cf1b2f22_0_6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261" name="Google Shape;261;g357cf1b2f22_0_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g357cf1b2f22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050" y="3934926"/>
            <a:ext cx="4656930" cy="2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57cf1b2f22_0_6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1650" y="3448050"/>
            <a:ext cx="4902500" cy="27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lang="en-US" sz="6600"/>
              <a:t>Learning Agent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838200" y="1887688"/>
            <a:ext cx="7056300" cy="4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4344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lang="en-US" sz="3600">
                <a:latin typeface="Times"/>
                <a:ea typeface="Times"/>
                <a:cs typeface="Times"/>
                <a:sym typeface="Times"/>
              </a:rPr>
              <a:t>An agent is </a:t>
            </a:r>
            <a:r>
              <a:rPr b="1" lang="en-US" sz="3600">
                <a:latin typeface="Times"/>
                <a:ea typeface="Times"/>
                <a:cs typeface="Times"/>
                <a:sym typeface="Times"/>
              </a:rPr>
              <a:t>learning </a:t>
            </a:r>
            <a:r>
              <a:rPr lang="en-US" sz="3600">
                <a:latin typeface="Times"/>
                <a:ea typeface="Times"/>
                <a:cs typeface="Times"/>
                <a:sym typeface="Times"/>
              </a:rPr>
              <a:t>if it improves its performance on future tasks after making observations about the world.</a:t>
            </a:r>
            <a:endParaRPr sz="3600">
              <a:latin typeface="Times"/>
              <a:ea typeface="Times"/>
              <a:cs typeface="Times"/>
              <a:sym typeface="Times"/>
            </a:endParaRPr>
          </a:p>
          <a:p>
            <a:pPr indent="0" lvl="0" marL="6858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104" name="Google Shape;10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05" name="Google Shape;10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3" title="ChatGPT Image May 5, 2025, 04_27_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38" y="2166149"/>
            <a:ext cx="4175324" cy="278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89d66b2b2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269" name="Google Shape;269;g3589d66b2b2_0_0"/>
          <p:cNvSpPr txBox="1"/>
          <p:nvPr>
            <p:ph idx="1" type="body"/>
          </p:nvPr>
        </p:nvSpPr>
        <p:spPr>
          <a:xfrm>
            <a:off x="838200" y="1825625"/>
            <a:ext cx="107223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Most probable hypothesis, </a:t>
            </a:r>
            <a:r>
              <a:rPr b="1" i="1" lang="en-US" sz="40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*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lang="en-US" sz="2200">
                <a:latin typeface="Times"/>
                <a:ea typeface="Times"/>
                <a:cs typeface="Times"/>
                <a:sym typeface="Times"/>
              </a:rPr>
              <a:t>Choosing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 the hypothesis h* that is most probable given the data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70" name="Google Shape;270;g3589d66b2b2_0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271" name="Google Shape;271;g3589d66b2b2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g3589d66b2b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175" y="3037375"/>
            <a:ext cx="5548650" cy="258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89d66b2b2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278" name="Google Shape;278;g3589d66b2b2_0_10"/>
          <p:cNvSpPr txBox="1"/>
          <p:nvPr>
            <p:ph idx="1" type="body"/>
          </p:nvPr>
        </p:nvSpPr>
        <p:spPr>
          <a:xfrm>
            <a:off x="922775" y="1563475"/>
            <a:ext cx="109371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Most probable hypothesis, </a:t>
            </a:r>
            <a:r>
              <a:rPr b="1" i="1" lang="en-US" sz="40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*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Prior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 probability that </a:t>
            </a: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h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holds before seeing the training data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data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) = </a:t>
            </a: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Prior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 probability of observing the training data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data|h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) = (</a:t>
            </a: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Likelihood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) Probability of observing </a:t>
            </a: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data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in a world where </a:t>
            </a: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h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holds 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indent="-25400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"/>
              <a:buChar char="●"/>
            </a:pP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h|data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) = (</a:t>
            </a:r>
            <a:r>
              <a:rPr b="1" lang="en-US" sz="2200">
                <a:latin typeface="Times"/>
                <a:ea typeface="Times"/>
                <a:cs typeface="Times"/>
                <a:sym typeface="Times"/>
              </a:rPr>
              <a:t>Posterior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) Probability of </a:t>
            </a: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h </a:t>
            </a:r>
            <a:r>
              <a:rPr lang="en-US" sz="2200">
                <a:latin typeface="Times"/>
                <a:ea typeface="Times"/>
                <a:cs typeface="Times"/>
                <a:sym typeface="Times"/>
              </a:rPr>
              <a:t>holding given observed </a:t>
            </a:r>
            <a:r>
              <a:rPr i="1" lang="en-US" sz="2200">
                <a:latin typeface="Times"/>
                <a:ea typeface="Times"/>
                <a:cs typeface="Times"/>
                <a:sym typeface="Times"/>
              </a:rPr>
              <a:t>data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79" name="Google Shape;279;g3589d66b2b2_0_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280" name="Google Shape;280;g3589d66b2b2_0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1" name="Google Shape;281;g3589d66b2b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163" y="4395388"/>
            <a:ext cx="4571774" cy="21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589d66b2b2_0_10"/>
          <p:cNvSpPr txBox="1"/>
          <p:nvPr/>
        </p:nvSpPr>
        <p:spPr>
          <a:xfrm>
            <a:off x="2159475" y="5140750"/>
            <a:ext cx="228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Prove that</a:t>
            </a:r>
            <a:endParaRPr b="1" sz="24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8a0bfdf4f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288" name="Google Shape;288;g358a0bfdf4f_0_0"/>
          <p:cNvSpPr txBox="1"/>
          <p:nvPr>
            <p:ph idx="1" type="body"/>
          </p:nvPr>
        </p:nvSpPr>
        <p:spPr>
          <a:xfrm>
            <a:off x="838200" y="1825625"/>
            <a:ext cx="110952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9685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Hypothesis space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400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Expressiveness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: How rich or flexible the hypothesis space is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27178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●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How many different functions or patterns it can represent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271780" lvl="3" marL="1600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●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How </a:t>
            </a: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complex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functions it can represent</a:t>
            </a:r>
            <a:endParaRPr sz="3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89" name="Google Shape;289;g358a0bfdf4f_0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290" name="Google Shape;290;g358a0bfdf4f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g358a0bfdf4f_0_0" title="ChatGPT Image May 14, 2025, 10_49_1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350" y="3658625"/>
            <a:ext cx="4594249" cy="30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8a0bfdf4f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297" name="Google Shape;297;g358a0bfdf4f_0_7"/>
          <p:cNvSpPr txBox="1"/>
          <p:nvPr>
            <p:ph idx="1" type="body"/>
          </p:nvPr>
        </p:nvSpPr>
        <p:spPr>
          <a:xfrm>
            <a:off x="838200" y="1825625"/>
            <a:ext cx="93507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3495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Model Class / Hypothesis Space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705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Decision Trees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705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Linear Models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705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Non-parametric Models: Nearest Neighbors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705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Ensemble Models: Random Forest etc.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705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Neural Networks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0" lvl="0" marL="1143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98" name="Google Shape;298;g358a0bfdf4f_0_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299" name="Google Shape;299;g358a0bfdf4f_0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8a0bfdf4f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Feedback</a:t>
            </a:r>
            <a:endParaRPr/>
          </a:p>
        </p:txBody>
      </p:sp>
      <p:sp>
        <p:nvSpPr>
          <p:cNvPr id="305" name="Google Shape;305;g358a0bfdf4f_0_15"/>
          <p:cNvSpPr txBox="1"/>
          <p:nvPr>
            <p:ph idx="1" type="body"/>
          </p:nvPr>
        </p:nvSpPr>
        <p:spPr>
          <a:xfrm>
            <a:off x="953550" y="2821825"/>
            <a:ext cx="100569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Please share your valuable </a:t>
            </a:r>
            <a:r>
              <a:rPr b="1" lang="en-US" sz="40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3"/>
              </a:rPr>
              <a:t>feedback</a:t>
            </a: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.</a:t>
            </a:r>
            <a:endParaRPr b="1" sz="4000">
              <a:latin typeface="Times"/>
              <a:ea typeface="Times"/>
              <a:cs typeface="Times"/>
              <a:sym typeface="Times"/>
            </a:endParaRPr>
          </a:p>
          <a:p>
            <a:pPr indent="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Form link: </a:t>
            </a:r>
            <a:r>
              <a:rPr b="1" lang="en-US" sz="4000" u="sng">
                <a:solidFill>
                  <a:schemeClr val="hlink"/>
                </a:solidFill>
                <a:latin typeface="Times"/>
                <a:ea typeface="Times"/>
                <a:cs typeface="Times"/>
                <a:sym typeface="Times"/>
                <a:hlinkClick r:id="rId4"/>
              </a:rPr>
              <a:t>bit.ly/feedback_mnm</a:t>
            </a: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</a:t>
            </a:r>
            <a:endParaRPr b="1" sz="4000">
              <a:latin typeface="Times"/>
              <a:ea typeface="Times"/>
              <a:cs typeface="Times"/>
              <a:sym typeface="Times"/>
            </a:endParaRPr>
          </a:p>
          <a:p>
            <a:pPr indent="0" lvl="0" marL="1143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06" name="Google Shape;306;g358a0bfdf4f_0_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307" name="Google Shape;307;g358a0bfdf4f_0_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Acknowledgement</a:t>
            </a:r>
            <a:endParaRPr b="1"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Chapter 18 (3rd ed.)/19(4th ed.) (AIAMA) (Textbook)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Lecture Slides of Sukarna Barua sir, </a:t>
            </a:r>
            <a:r>
              <a:rPr lang="en-US"/>
              <a:t>Associate</a:t>
            </a:r>
            <a:r>
              <a:rPr lang="en-US"/>
              <a:t> Professor, CSE, BUET.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Lecture Slides of Dr. Muhammad Ali Nayeem sir, Assistant Professor, CSE, BUET.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And many other online resources including LLMs.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4" name="Google Shape;3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315" name="Google Shape;31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59c9d61bf_0_7"/>
          <p:cNvSpPr txBox="1"/>
          <p:nvPr>
            <p:ph type="title"/>
          </p:nvPr>
        </p:nvSpPr>
        <p:spPr>
          <a:xfrm>
            <a:off x="838200" y="2288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lang="en-US" sz="6600"/>
              <a:t>Learning Agent</a:t>
            </a:r>
            <a:endParaRPr/>
          </a:p>
        </p:txBody>
      </p:sp>
      <p:sp>
        <p:nvSpPr>
          <p:cNvPr id="112" name="Google Shape;112;g3559c9d61bf_0_7"/>
          <p:cNvSpPr txBox="1"/>
          <p:nvPr>
            <p:ph idx="1" type="body"/>
          </p:nvPr>
        </p:nvSpPr>
        <p:spPr>
          <a:xfrm>
            <a:off x="901100" y="1814275"/>
            <a:ext cx="64392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0606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551"/>
              <a:buFont typeface="Times"/>
              <a:buChar char="●"/>
            </a:pPr>
            <a:r>
              <a:rPr b="1" lang="en-US" sz="2551">
                <a:latin typeface="Times"/>
                <a:ea typeface="Times"/>
                <a:cs typeface="Times"/>
                <a:sym typeface="Times"/>
              </a:rPr>
              <a:t>Inductive Learning → </a:t>
            </a:r>
            <a:r>
              <a:rPr lang="en-US" sz="2551">
                <a:latin typeface="Times"/>
                <a:ea typeface="Times"/>
                <a:cs typeface="Times"/>
                <a:sym typeface="Times"/>
              </a:rPr>
              <a:t>Specific data to Generic rule</a:t>
            </a:r>
            <a:endParaRPr sz="2551">
              <a:latin typeface="Times"/>
              <a:ea typeface="Times"/>
              <a:cs typeface="Times"/>
              <a:sym typeface="Times"/>
            </a:endParaRPr>
          </a:p>
          <a:p>
            <a:pPr indent="-390606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551"/>
              <a:buFont typeface="Times"/>
              <a:buChar char="●"/>
            </a:pPr>
            <a:r>
              <a:rPr b="1" lang="en-US" sz="2551">
                <a:latin typeface="Times"/>
                <a:ea typeface="Times"/>
                <a:cs typeface="Times"/>
                <a:sym typeface="Times"/>
              </a:rPr>
              <a:t>Deductive Learning → </a:t>
            </a:r>
            <a:r>
              <a:rPr lang="en-US" sz="2551">
                <a:latin typeface="Times"/>
                <a:ea typeface="Times"/>
                <a:cs typeface="Times"/>
                <a:sym typeface="Times"/>
              </a:rPr>
              <a:t>Less efficient rule to more efficient rule</a:t>
            </a:r>
            <a:endParaRPr sz="2551">
              <a:latin typeface="Times"/>
              <a:ea typeface="Times"/>
              <a:cs typeface="Times"/>
              <a:sym typeface="Times"/>
            </a:endParaRPr>
          </a:p>
          <a:p>
            <a:pPr indent="-390606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551"/>
              <a:buFont typeface="Times"/>
              <a:buChar char="●"/>
            </a:pPr>
            <a:r>
              <a:rPr b="1" lang="en-US" sz="2551">
                <a:latin typeface="Times"/>
                <a:ea typeface="Times"/>
                <a:cs typeface="Times"/>
                <a:sym typeface="Times"/>
              </a:rPr>
              <a:t>Online Learning </a:t>
            </a:r>
            <a:r>
              <a:rPr lang="en-US" sz="2551">
                <a:latin typeface="Times"/>
                <a:ea typeface="Times"/>
                <a:cs typeface="Times"/>
                <a:sym typeface="Times"/>
              </a:rPr>
              <a:t>→ Continuously learning over-time</a:t>
            </a:r>
            <a:endParaRPr sz="2551">
              <a:latin typeface="Times"/>
              <a:ea typeface="Times"/>
              <a:cs typeface="Times"/>
              <a:sym typeface="Times"/>
            </a:endParaRPr>
          </a:p>
          <a:p>
            <a:pPr indent="-390606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551"/>
              <a:buFont typeface="Times"/>
              <a:buChar char="●"/>
            </a:pPr>
            <a:r>
              <a:rPr b="1" lang="en-US" sz="2551">
                <a:latin typeface="Times"/>
                <a:ea typeface="Times"/>
                <a:cs typeface="Times"/>
                <a:sym typeface="Times"/>
              </a:rPr>
              <a:t>Offline Learning </a:t>
            </a:r>
            <a:r>
              <a:rPr lang="en-US" sz="2551">
                <a:latin typeface="Times"/>
                <a:ea typeface="Times"/>
                <a:cs typeface="Times"/>
                <a:sym typeface="Times"/>
              </a:rPr>
              <a:t>→ Pre-learned </a:t>
            </a:r>
            <a:endParaRPr sz="2700"/>
          </a:p>
        </p:txBody>
      </p:sp>
      <p:sp>
        <p:nvSpPr>
          <p:cNvPr id="113" name="Google Shape;113;g3559c9d61bf_0_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14" name="Google Shape;114;g3559c9d61bf_0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lang="en-US" sz="6600"/>
              <a:t>Learning Agent</a:t>
            </a:r>
            <a:endParaRPr/>
          </a:p>
        </p:txBody>
      </p:sp>
      <p:sp>
        <p:nvSpPr>
          <p:cNvPr id="120" name="Google Shape;120;p4"/>
          <p:cNvSpPr txBox="1"/>
          <p:nvPr>
            <p:ph idx="1" type="body"/>
          </p:nvPr>
        </p:nvSpPr>
        <p:spPr>
          <a:xfrm>
            <a:off x="838200" y="1825625"/>
            <a:ext cx="10966800" cy="5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08597" lvl="0" marL="2286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b="1" lang="en-US" sz="2800">
                <a:latin typeface="Times"/>
                <a:ea typeface="Times"/>
                <a:cs typeface="Times"/>
                <a:sym typeface="Times"/>
              </a:rPr>
              <a:t>Components to be learned → ?</a:t>
            </a:r>
            <a:endParaRPr b="1" sz="2800">
              <a:latin typeface="Times"/>
              <a:ea typeface="Times"/>
              <a:cs typeface="Times"/>
              <a:sym typeface="Times"/>
            </a:endParaRPr>
          </a:p>
          <a:p>
            <a:pPr indent="-238759" lvl="1" marL="6858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○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Utility functions </a:t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-238759" lvl="1" marL="6858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○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Actions</a:t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-238759" lvl="1" marL="6858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○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Environments etc.</a:t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0" lvl="0" marL="6858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-208597" lvl="0" marL="2286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●"/>
            </a:pPr>
            <a:r>
              <a:rPr b="1" lang="en-US" sz="2800">
                <a:latin typeface="Times"/>
                <a:ea typeface="Times"/>
                <a:cs typeface="Times"/>
                <a:sym typeface="Times"/>
              </a:rPr>
              <a:t>Representation and prior knowledge → ?</a:t>
            </a:r>
            <a:endParaRPr b="1" sz="2800">
              <a:latin typeface="Times"/>
              <a:ea typeface="Times"/>
              <a:cs typeface="Times"/>
              <a:sym typeface="Times"/>
            </a:endParaRPr>
          </a:p>
          <a:p>
            <a:pPr indent="-238759" lvl="1" marL="6858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○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Efficient prior knowledge </a:t>
            </a:r>
            <a:r>
              <a:rPr lang="en-US" sz="2800">
                <a:latin typeface="Times"/>
                <a:ea typeface="Times"/>
                <a:cs typeface="Times"/>
                <a:sym typeface="Times"/>
              </a:rPr>
              <a:t>representation</a:t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-238759" lvl="1" marL="6858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○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Efficient inference from prior knowledge</a:t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-238759" lvl="1" marL="6858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○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Reasoning based on a knowledge base</a:t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5400">
              <a:latin typeface="Calibri"/>
              <a:ea typeface="Calibri"/>
              <a:cs typeface="Calibri"/>
              <a:sym typeface="Calibri"/>
            </a:endParaRPr>
          </a:p>
          <a:p>
            <a:pPr indent="-170815" lvl="0" marL="228600" rtl="0" algn="l">
              <a:lnSpc>
                <a:spcPct val="17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64705"/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22" name="Google Shape;1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59c9d61bf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lang="en-US" sz="6600"/>
              <a:t>Learning Agent</a:t>
            </a:r>
            <a:endParaRPr/>
          </a:p>
        </p:txBody>
      </p:sp>
      <p:sp>
        <p:nvSpPr>
          <p:cNvPr id="128" name="Google Shape;128;g3559c9d61bf_0_0"/>
          <p:cNvSpPr txBox="1"/>
          <p:nvPr>
            <p:ph idx="1" type="body"/>
          </p:nvPr>
        </p:nvSpPr>
        <p:spPr>
          <a:xfrm>
            <a:off x="838200" y="1825625"/>
            <a:ext cx="5149500" cy="5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Times"/>
                <a:ea typeface="Times"/>
                <a:cs typeface="Times"/>
                <a:sym typeface="Times"/>
              </a:rPr>
              <a:t>Feedback to learn from</a:t>
            </a:r>
            <a:endParaRPr b="1" sz="6000">
              <a:latin typeface="Times"/>
              <a:ea typeface="Times"/>
              <a:cs typeface="Times"/>
              <a:sym typeface="Times"/>
            </a:endParaRPr>
          </a:p>
          <a:p>
            <a:pPr indent="-238125" lvl="1" marL="6858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○"/>
            </a:pPr>
            <a:r>
              <a:rPr b="1" lang="en-US" sz="6000">
                <a:latin typeface="Times"/>
                <a:ea typeface="Times"/>
                <a:cs typeface="Times"/>
                <a:sym typeface="Times"/>
              </a:rPr>
              <a:t>No explicit feedback → ?</a:t>
            </a:r>
            <a:endParaRPr b="1" sz="6000">
              <a:latin typeface="Times"/>
              <a:ea typeface="Times"/>
              <a:cs typeface="Times"/>
              <a:sym typeface="Times"/>
            </a:endParaRPr>
          </a:p>
          <a:p>
            <a:pPr indent="-238125" lvl="2" marL="1143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■"/>
            </a:pPr>
            <a:r>
              <a:rPr b="1" lang="en-US" sz="6000">
                <a:latin typeface="Times"/>
                <a:ea typeface="Times"/>
                <a:cs typeface="Times"/>
                <a:sym typeface="Times"/>
              </a:rPr>
              <a:t> Unsupervised</a:t>
            </a:r>
            <a:endParaRPr b="1" sz="6000">
              <a:latin typeface="Times"/>
              <a:ea typeface="Times"/>
              <a:cs typeface="Times"/>
              <a:sym typeface="Times"/>
            </a:endParaRPr>
          </a:p>
          <a:p>
            <a:pPr indent="-238125" lvl="1" marL="6858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○"/>
            </a:pPr>
            <a:r>
              <a:rPr b="1" lang="en-US" sz="6000">
                <a:latin typeface="Times"/>
                <a:ea typeface="Times"/>
                <a:cs typeface="Times"/>
                <a:sym typeface="Times"/>
              </a:rPr>
              <a:t>Explicit feedback →?</a:t>
            </a:r>
            <a:endParaRPr b="1" sz="6000">
              <a:latin typeface="Times"/>
              <a:ea typeface="Times"/>
              <a:cs typeface="Times"/>
              <a:sym typeface="Times"/>
            </a:endParaRPr>
          </a:p>
          <a:p>
            <a:pPr indent="-238125" lvl="2" marL="1143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■"/>
            </a:pPr>
            <a:r>
              <a:rPr b="1" lang="en-US" sz="6000">
                <a:latin typeface="Times"/>
                <a:ea typeface="Times"/>
                <a:cs typeface="Times"/>
                <a:sym typeface="Times"/>
              </a:rPr>
              <a:t>Supervised</a:t>
            </a:r>
            <a:endParaRPr b="1" sz="6000">
              <a:latin typeface="Times"/>
              <a:ea typeface="Times"/>
              <a:cs typeface="Times"/>
              <a:sym typeface="Times"/>
            </a:endParaRPr>
          </a:p>
          <a:p>
            <a:pPr indent="-238125" lvl="1" marL="6858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○"/>
            </a:pPr>
            <a:r>
              <a:rPr b="1" lang="en-US" sz="6000">
                <a:latin typeface="Times"/>
                <a:ea typeface="Times"/>
                <a:cs typeface="Times"/>
                <a:sym typeface="Times"/>
              </a:rPr>
              <a:t>Get rewarded or punished →?</a:t>
            </a:r>
            <a:endParaRPr b="1" sz="6000">
              <a:latin typeface="Times"/>
              <a:ea typeface="Times"/>
              <a:cs typeface="Times"/>
              <a:sym typeface="Times"/>
            </a:endParaRPr>
          </a:p>
          <a:p>
            <a:pPr indent="-238125" lvl="2" marL="1143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■"/>
            </a:pPr>
            <a:r>
              <a:rPr b="1" lang="en-US" sz="6000">
                <a:latin typeface="Times"/>
                <a:ea typeface="Times"/>
                <a:cs typeface="Times"/>
                <a:sym typeface="Times"/>
              </a:rPr>
              <a:t>Reinforcement</a:t>
            </a:r>
            <a:endParaRPr b="1" sz="6000">
              <a:latin typeface="Times"/>
              <a:ea typeface="Times"/>
              <a:cs typeface="Times"/>
              <a:sym typeface="Times"/>
            </a:endParaRPr>
          </a:p>
          <a:p>
            <a:pPr indent="-238125" lvl="1" marL="6858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○"/>
            </a:pPr>
            <a:r>
              <a:rPr b="1" lang="en-US" sz="6000">
                <a:latin typeface="Times"/>
                <a:ea typeface="Times"/>
                <a:cs typeface="Times"/>
                <a:sym typeface="Times"/>
              </a:rPr>
              <a:t>Internal feedback →?</a:t>
            </a:r>
            <a:endParaRPr b="1" sz="6000">
              <a:latin typeface="Times"/>
              <a:ea typeface="Times"/>
              <a:cs typeface="Times"/>
              <a:sym typeface="Times"/>
            </a:endParaRPr>
          </a:p>
          <a:p>
            <a:pPr indent="-238125" lvl="2" marL="11430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■"/>
            </a:pPr>
            <a:r>
              <a:rPr b="1" lang="en-US" sz="6000">
                <a:latin typeface="Times"/>
                <a:ea typeface="Times"/>
                <a:cs typeface="Times"/>
                <a:sym typeface="Times"/>
              </a:rPr>
              <a:t>Self-supervised</a:t>
            </a:r>
            <a:endParaRPr b="1" sz="6000">
              <a:latin typeface="Times"/>
              <a:ea typeface="Times"/>
              <a:cs typeface="Times"/>
              <a:sym typeface="Times"/>
            </a:endParaRPr>
          </a:p>
          <a:p>
            <a:pPr indent="0" lvl="0" marL="11430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111442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5400">
              <a:latin typeface="Calibri"/>
              <a:ea typeface="Calibri"/>
              <a:cs typeface="Calibri"/>
              <a:sym typeface="Calibri"/>
            </a:endParaRPr>
          </a:p>
          <a:p>
            <a:pPr indent="-170815" lvl="0" marL="228600" rtl="0" algn="l">
              <a:lnSpc>
                <a:spcPct val="17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64705"/>
              <a:buNone/>
            </a:pPr>
            <a:r>
              <a:t/>
            </a:r>
            <a:endParaRPr/>
          </a:p>
        </p:txBody>
      </p:sp>
      <p:sp>
        <p:nvSpPr>
          <p:cNvPr id="129" name="Google Shape;129;g3559c9d61bf_0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30" name="Google Shape;130;g3559c9d61bf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3559c9d61b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725" y="2032563"/>
            <a:ext cx="5973074" cy="39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lang="en-US" sz="6600"/>
              <a:t>Learning types</a:t>
            </a:r>
            <a:endParaRPr/>
          </a:p>
        </p:txBody>
      </p:sp>
      <p:sp>
        <p:nvSpPr>
          <p:cNvPr id="137" name="Google Shape;137;p5"/>
          <p:cNvSpPr txBox="1"/>
          <p:nvPr>
            <p:ph idx="1" type="body"/>
          </p:nvPr>
        </p:nvSpPr>
        <p:spPr>
          <a:xfrm>
            <a:off x="573150" y="1524000"/>
            <a:ext cx="90741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16002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1" lang="en-US" sz="3600">
                <a:latin typeface="Times"/>
                <a:ea typeface="Times"/>
                <a:cs typeface="Times"/>
                <a:sym typeface="Times"/>
              </a:rPr>
              <a:t>   Unsupervised</a:t>
            </a:r>
            <a:r>
              <a:rPr lang="en-US" sz="3600">
                <a:latin typeface="Times"/>
                <a:ea typeface="Times"/>
                <a:cs typeface="Times"/>
                <a:sym typeface="Times"/>
              </a:rPr>
              <a:t>: Learn patterns in the input</a:t>
            </a:r>
            <a:endParaRPr/>
          </a:p>
          <a:p>
            <a:pPr indent="-6324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Example: “Good traffic days” and “bad traffic days” learned by a taxi driver without any label to a day</a:t>
            </a:r>
            <a:endParaRPr/>
          </a:p>
          <a:p>
            <a:pPr indent="-6324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One common example, clustering</a:t>
            </a:r>
            <a:endParaRPr/>
          </a:p>
          <a:p>
            <a:pPr indent="-63246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Data do not have labels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/>
          </a:p>
        </p:txBody>
      </p:sp>
      <p:sp>
        <p:nvSpPr>
          <p:cNvPr id="138" name="Google Shape;13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39" name="Google Shape;1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550" y="3681225"/>
            <a:ext cx="5982051" cy="2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lang="en-US" sz="6600"/>
              <a:t>Learning types</a:t>
            </a:r>
            <a:endParaRPr/>
          </a:p>
        </p:txBody>
      </p:sp>
      <p:sp>
        <p:nvSpPr>
          <p:cNvPr id="146" name="Google Shape;146;p6"/>
          <p:cNvSpPr txBox="1"/>
          <p:nvPr>
            <p:ph idx="1" type="body"/>
          </p:nvPr>
        </p:nvSpPr>
        <p:spPr>
          <a:xfrm>
            <a:off x="838200" y="1825625"/>
            <a:ext cx="101829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1397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Supervised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/>
          </a:p>
          <a:p>
            <a:pPr indent="-60579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Learn from input-output pairs. </a:t>
            </a:r>
            <a:endParaRPr/>
          </a:p>
          <a:p>
            <a:pPr indent="-60579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Data have labels (i.e., class)</a:t>
            </a:r>
            <a:endParaRPr sz="2800">
              <a:latin typeface="Times"/>
              <a:ea typeface="Times"/>
              <a:cs typeface="Times"/>
              <a:sym typeface="Times"/>
            </a:endParaRPr>
          </a:p>
          <a:p>
            <a:pPr indent="-60579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2800">
                <a:latin typeface="Times"/>
                <a:ea typeface="Times"/>
                <a:cs typeface="Times"/>
                <a:sym typeface="Times"/>
              </a:rPr>
              <a:t>Can predict “Good” or “Bad” from traffic info of a day</a:t>
            </a:r>
            <a:endParaRPr/>
          </a:p>
          <a:p>
            <a:pPr indent="-393700" lvl="2" marL="13716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sz="46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64705"/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48" name="Google Shape;1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425" y="3455650"/>
            <a:ext cx="6316846" cy="27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lang="en-US" sz="6600"/>
              <a:t>Learning types</a:t>
            </a:r>
            <a:endParaRPr/>
          </a:p>
        </p:txBody>
      </p:sp>
      <p:sp>
        <p:nvSpPr>
          <p:cNvPr id="155" name="Google Shape;155;p7"/>
          <p:cNvSpPr txBox="1"/>
          <p:nvPr>
            <p:ph idx="1" type="body"/>
          </p:nvPr>
        </p:nvSpPr>
        <p:spPr>
          <a:xfrm>
            <a:off x="838200" y="1825625"/>
            <a:ext cx="89664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15875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Reinforcement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 </a:t>
            </a:r>
            <a:endParaRPr/>
          </a:p>
          <a:p>
            <a:pPr indent="-609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Learn from reinforcements, rewards and punishments</a:t>
            </a:r>
            <a:endParaRPr/>
          </a:p>
          <a:p>
            <a:pPr indent="-609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Example: lack of a tip at the end of a journey an indication that taxi driver did something wrong</a:t>
            </a:r>
            <a:endParaRPr/>
          </a:p>
          <a:p>
            <a:pPr indent="-457200" lvl="2" marL="13716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</p:txBody>
      </p:sp>
      <p:sp>
        <p:nvSpPr>
          <p:cNvPr id="156" name="Google Shape;15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57" name="Google Shape;15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3570950"/>
            <a:ext cx="5798175" cy="27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7244a5d6e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en-US" sz="6600"/>
              <a:t>Supervised Learning</a:t>
            </a:r>
            <a:endParaRPr/>
          </a:p>
        </p:txBody>
      </p:sp>
      <p:sp>
        <p:nvSpPr>
          <p:cNvPr id="164" name="Google Shape;164;g357244a5d6e_0_8"/>
          <p:cNvSpPr txBox="1"/>
          <p:nvPr>
            <p:ph idx="1" type="body"/>
          </p:nvPr>
        </p:nvSpPr>
        <p:spPr>
          <a:xfrm>
            <a:off x="838200" y="1825625"/>
            <a:ext cx="10909200" cy="4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900" lvl="0" marL="2286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   </a:t>
            </a:r>
            <a:r>
              <a:rPr b="1" lang="en-US" sz="4000">
                <a:latin typeface="Times"/>
                <a:ea typeface="Times"/>
                <a:cs typeface="Times"/>
                <a:sym typeface="Times"/>
              </a:rPr>
              <a:t>Task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:</a:t>
            </a:r>
            <a:r>
              <a:rPr lang="en-US" sz="4000"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  <a:p>
            <a:pPr indent="-65532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Given a training set of N example input–output pairs 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(x</a:t>
            </a:r>
            <a:r>
              <a:rPr baseline="-25000" i="1" lang="en-US" sz="320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,y</a:t>
            </a:r>
            <a:r>
              <a:rPr baseline="-25000" i="1" lang="en-US" sz="320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), (x</a:t>
            </a:r>
            <a:r>
              <a:rPr baseline="-25000" i="1" lang="en-US" sz="320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,y</a:t>
            </a:r>
            <a:r>
              <a:rPr baseline="-25000" i="1" lang="en-US" sz="320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), … (x</a:t>
            </a:r>
            <a:r>
              <a:rPr baseline="-25000" i="1" lang="en-US" sz="320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,y</a:t>
            </a:r>
            <a:r>
              <a:rPr baseline="-25000" i="1" lang="en-US" sz="320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i="1" lang="en-US" sz="320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,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5532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where each y</a:t>
            </a:r>
            <a:r>
              <a:rPr baseline="-25000" lang="en-US" sz="3200">
                <a:latin typeface="Times"/>
                <a:ea typeface="Times"/>
                <a:cs typeface="Times"/>
                <a:sym typeface="Times"/>
              </a:rPr>
              <a:t>j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 (</a:t>
            </a: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ground truth / label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) was generated by an unknown function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y = f(x)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,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-65532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"/>
              <a:buChar char="▪"/>
            </a:pPr>
            <a:r>
              <a:rPr lang="en-US" sz="3200">
                <a:latin typeface="Times"/>
                <a:ea typeface="Times"/>
                <a:cs typeface="Times"/>
                <a:sym typeface="Times"/>
              </a:rPr>
              <a:t>discover a function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b="1" lang="en-US" sz="32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that approximates the true function </a:t>
            </a:r>
            <a:r>
              <a:rPr b="1" i="1" lang="en-US" sz="320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sz="3200">
                <a:latin typeface="Times"/>
                <a:ea typeface="Times"/>
                <a:cs typeface="Times"/>
                <a:sym typeface="Times"/>
              </a:rPr>
              <a:t>.</a:t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0" lvl="0" marL="1143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</p:txBody>
      </p:sp>
      <p:sp>
        <p:nvSpPr>
          <p:cNvPr id="165" name="Google Shape;165;g357244a5d6e_0_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 Nurul Muttakin, Lecturer, CSE, BUET</a:t>
            </a:r>
            <a:endParaRPr/>
          </a:p>
        </p:txBody>
      </p:sp>
      <p:sp>
        <p:nvSpPr>
          <p:cNvPr id="166" name="Google Shape;166;g357244a5d6e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2023-07-30T18:35:28Z</dcterms:created>
  <dc:creator>Mr. Sukarna Barua</dc:creator>
</cp:coreProperties>
</file>